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65" r:id="rId5"/>
    <p:sldId id="266" r:id="rId6"/>
    <p:sldId id="267" r:id="rId7"/>
    <p:sldId id="268" r:id="rId8"/>
    <p:sldId id="270" r:id="rId9"/>
    <p:sldId id="269" r:id="rId10"/>
    <p:sldId id="280" r:id="rId11"/>
    <p:sldId id="279" r:id="rId12"/>
    <p:sldId id="278" r:id="rId13"/>
    <p:sldId id="271" r:id="rId14"/>
    <p:sldId id="272" r:id="rId15"/>
    <p:sldId id="281" r:id="rId16"/>
    <p:sldId id="283" r:id="rId17"/>
    <p:sldId id="284" r:id="rId18"/>
    <p:sldId id="285" r:id="rId19"/>
    <p:sldId id="292" r:id="rId20"/>
    <p:sldId id="274" r:id="rId21"/>
    <p:sldId id="287" r:id="rId22"/>
    <p:sldId id="275" r:id="rId23"/>
    <p:sldId id="276" r:id="rId24"/>
    <p:sldId id="277" r:id="rId25"/>
    <p:sldId id="288" r:id="rId26"/>
    <p:sldId id="290" r:id="rId27"/>
    <p:sldId id="289" r:id="rId28"/>
    <p:sldId id="291" r:id="rId29"/>
  </p:sldIdLst>
  <p:sldSz cx="12188825" cy="6858000"/>
  <p:notesSz cx="6858000" cy="9144000"/>
  <p:custDataLst>
    <p:tags r:id="rId32"/>
  </p:custDataLst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120" d="100"/>
          <a:sy n="120" d="100"/>
        </p:scale>
        <p:origin x="174" y="1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9" d="100"/>
          <a:sy n="59" d="100"/>
        </p:scale>
        <p:origin x="300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e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F3AFF16A-82AD-4D25-90C0-E8BBE30D5D29}" type="datetime1">
              <a:rPr lang="pt-PT" smtClean="0"/>
              <a:pPr algn="r" rtl="0"/>
              <a:t>28/01/2019</a:t>
            </a:fld>
            <a:endParaRPr lang="pt-PT" dirty="0"/>
          </a:p>
        </p:txBody>
      </p:sp>
      <p:sp>
        <p:nvSpPr>
          <p:cNvPr id="4" name="Marcador de Posição de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e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pt-PT" smtClean="0"/>
              <a:pPr algn="r" rtl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PT" noProof="0" dirty="0"/>
          </a:p>
        </p:txBody>
      </p:sp>
      <p:sp>
        <p:nvSpPr>
          <p:cNvPr id="3" name="Marcador de Posição de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FE18CFE5-4FC5-4851-9E48-5966A5F70AA8}" type="datetime1">
              <a:rPr lang="pt-PT" smtClean="0"/>
              <a:pPr/>
              <a:t>28/01/2019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dirty="0"/>
              <a:t>Clique para editar os estilos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Marcador de Posição de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PT" noProof="0"/>
              <a:t>Clique para editar o estilo de subtítulo do Modelo Global</a:t>
            </a:r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PT" noProof="0"/>
              <a:t>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e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D499AE5-56DF-4459-BDE3-6112A334D181}" type="datetime1">
              <a:rPr lang="pt-PT" smtClean="0"/>
              <a:pPr/>
              <a:t>28/01/2019</a:t>
            </a:fld>
            <a:endParaRPr lang="pt-PT" dirty="0"/>
          </a:p>
        </p:txBody>
      </p:sp>
      <p:sp>
        <p:nvSpPr>
          <p:cNvPr id="5" name="Marcador de Posição de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e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pt-PT" noProof="0"/>
              <a:t>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e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3A7A617-611C-4F18-962A-E97B492F7C9E}" type="datetime1">
              <a:rPr lang="pt-PT" smtClean="0"/>
              <a:pPr/>
              <a:t>28/01/2019</a:t>
            </a:fld>
            <a:endParaRPr lang="pt-PT" dirty="0"/>
          </a:p>
        </p:txBody>
      </p:sp>
      <p:sp>
        <p:nvSpPr>
          <p:cNvPr id="5" name="Marcador de Posição de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e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pt-PT" noProof="0"/>
              <a:t>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e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5FDC79F-54B5-4A1A-8550-B77D806E67AA}" type="datetime1">
              <a:rPr lang="pt-PT" noProof="0" smtClean="0"/>
              <a:pPr/>
              <a:t>28/01/2019</a:t>
            </a:fld>
            <a:endParaRPr lang="pt-PT" noProof="0" dirty="0"/>
          </a:p>
        </p:txBody>
      </p:sp>
      <p:sp>
        <p:nvSpPr>
          <p:cNvPr id="5" name="Marcador de Posição de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e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Editar os estilos de texto do Modelo Global</a:t>
            </a:r>
          </a:p>
        </p:txBody>
      </p:sp>
      <p:sp>
        <p:nvSpPr>
          <p:cNvPr id="4" name="Marcador de Posição de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68C05F1-97AC-4B82-8F32-CE689E5CA79C}" type="datetime1">
              <a:rPr lang="pt-PT" smtClean="0"/>
              <a:pPr/>
              <a:t>28/01/2019</a:t>
            </a:fld>
            <a:endParaRPr lang="pt-PT" dirty="0"/>
          </a:p>
        </p:txBody>
      </p:sp>
      <p:sp>
        <p:nvSpPr>
          <p:cNvPr id="5" name="Marcador de Posição de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e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PT" noProof="0"/>
              <a:t>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PT" noProof="0"/>
              <a:t>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5" name="Marcador de Posição de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52A0561-4C06-4357-B944-10051685035C}" type="datetime1">
              <a:rPr lang="pt-PT" smtClean="0"/>
              <a:pPr/>
              <a:t>28/01/2019</a:t>
            </a:fld>
            <a:endParaRPr lang="pt-PT" dirty="0"/>
          </a:p>
        </p:txBody>
      </p:sp>
      <p:sp>
        <p:nvSpPr>
          <p:cNvPr id="6" name="Marcador de Posição de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7" name="Marcador de Posição de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noProof="0"/>
              <a:t>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PT" noProof="0"/>
              <a:t>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pt-PT" noProof="0"/>
              <a:t>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PT" noProof="0"/>
              <a:t>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7" name="Marcador de Posição de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pt-PT" dirty="0"/>
              <a:t>​</a:t>
            </a:r>
            <a:fld id="{98EF86A2-C2DD-4EFD-8617-2D417628AA6F}" type="datetime1">
              <a:rPr lang="pt-PT" smtClean="0"/>
              <a:pPr/>
              <a:t>28/01/2019</a:t>
            </a:fld>
            <a:r>
              <a:rPr lang="pt-PT" dirty="0"/>
              <a:t>​</a:t>
            </a:r>
          </a:p>
        </p:txBody>
      </p:sp>
      <p:sp>
        <p:nvSpPr>
          <p:cNvPr id="8" name="Marcador de Posição de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9" name="Marcador de Posição de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C6E6E01-427D-4864-A395-8E592AD98760}" type="datetime1">
              <a:rPr lang="pt-PT" smtClean="0"/>
              <a:pPr/>
              <a:t>28/01/2019</a:t>
            </a:fld>
            <a:endParaRPr lang="pt-PT" dirty="0"/>
          </a:p>
        </p:txBody>
      </p:sp>
      <p:sp>
        <p:nvSpPr>
          <p:cNvPr id="4" name="Marcador de Posição de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5" name="Marcador de Posição de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794A185-D367-4CB2-85E2-ABDC12AB7ABC}" type="datetime1">
              <a:rPr lang="pt-PT" smtClean="0"/>
              <a:pPr/>
              <a:t>28/01/2019</a:t>
            </a:fld>
            <a:endParaRPr lang="pt-PT" dirty="0"/>
          </a:p>
        </p:txBody>
      </p:sp>
      <p:sp>
        <p:nvSpPr>
          <p:cNvPr id="3" name="Marcador de Posição de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4" name="Marcador de Posição de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pt-PT" noProof="0"/>
              <a:t>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PT" noProof="0"/>
              <a:t>Editar os estilos de texto do Modelo Global</a:t>
            </a:r>
          </a:p>
        </p:txBody>
      </p:sp>
      <p:sp>
        <p:nvSpPr>
          <p:cNvPr id="5" name="Marcador de Posição de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00E464-FA25-4EF6-8319-A33EA5BE6DA3}" type="datetime1">
              <a:rPr lang="pt-PT" smtClean="0"/>
              <a:pPr/>
              <a:t>28/01/2019</a:t>
            </a:fld>
            <a:endParaRPr lang="pt-PT" dirty="0"/>
          </a:p>
        </p:txBody>
      </p:sp>
      <p:sp>
        <p:nvSpPr>
          <p:cNvPr id="6" name="Marcador de Posição de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7" name="Marcador de Posição de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pt-PT" noProof="0"/>
              <a:t>Clique no ícone para adicionar uma imagem</a:t>
            </a:r>
            <a:endParaRPr lang="pt-PT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pt-PT" noProof="0"/>
              <a:t>Editar os estilos de texto do Modelo Global</a:t>
            </a:r>
          </a:p>
        </p:txBody>
      </p:sp>
      <p:sp>
        <p:nvSpPr>
          <p:cNvPr id="5" name="Marcador de Posição de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2797C8D-B30D-4608-8080-31878268C91F}" type="datetime1">
              <a:rPr lang="pt-PT" smtClean="0"/>
              <a:pPr/>
              <a:t>28/01/2019</a:t>
            </a:fld>
            <a:endParaRPr lang="pt-PT" dirty="0"/>
          </a:p>
        </p:txBody>
      </p:sp>
      <p:sp>
        <p:nvSpPr>
          <p:cNvPr id="6" name="Marcador de Posição de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7" name="Marcador de Posição de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e 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PT" noProof="0" dirty="0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Clique para editar os estilos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4" name="Marcador de Posição de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52142-2F0F-4FF8-B9ED-EC26CA17A456}" type="datetime1">
              <a:rPr lang="pt-PT" smtClean="0"/>
              <a:pPr/>
              <a:t>28/01/2019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PT" noProof="0" dirty="0"/>
          </a:p>
        </p:txBody>
      </p:sp>
      <p:sp>
        <p:nvSpPr>
          <p:cNvPr id="6" name="Marcador de Posição de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microsoft.com/office/2007/relationships/hdphoto" Target="../media/hdphoto2.wdp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6253334" cy="2895600"/>
          </a:xfrm>
        </p:spPr>
        <p:txBody>
          <a:bodyPr rtlCol="0">
            <a:normAutofit/>
          </a:bodyPr>
          <a:lstStyle/>
          <a:p>
            <a:pPr rtl="0"/>
            <a:r>
              <a:rPr lang="pt-PT"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Arquiteturas Avançadas</a:t>
            </a:r>
            <a:endParaRPr lang="pt-PT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PT" sz="2800"/>
              <a:t>Universidade do Minho</a:t>
            </a:r>
          </a:p>
          <a:p>
            <a:pPr rtl="0"/>
            <a:r>
              <a:rPr lang="pt-PT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Ricardo Neves</a:t>
            </a:r>
            <a:endParaRPr lang="it-IT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1B3383C9-A96B-4F18-BC2B-31EB7A52F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271" y1="25895" x2="48542" y2="32000"/>
                        <a14:foregroundMark x1="30938" y1="40316" x2="44271" y2="46105"/>
                        <a14:foregroundMark x1="26042" y1="63895" x2="33646" y2="62842"/>
                        <a14:foregroundMark x1="33646" y1="62842" x2="33646" y2="62842"/>
                        <a14:foregroundMark x1="50625" y1="62105" x2="50938" y2="67053"/>
                        <a14:foregroundMark x1="67917" y1="61053" x2="72292" y2="6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03" y="-99392"/>
            <a:ext cx="276480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2DB34-1830-4EAB-A880-B88EF4DC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Algoritmos da Multiplicação de Matrizes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DB305C-910B-4C8B-A3C3-586EBC75C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3" y="2356462"/>
            <a:ext cx="3418079" cy="140477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53BF817-9938-4B9F-A82E-5CD6DF629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452" y="2056097"/>
            <a:ext cx="3096344" cy="200550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39F174D-10C6-4412-BA76-9D076D18D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413" y="4365103"/>
            <a:ext cx="3549606" cy="17281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97A2B46-D758-44E0-A8BA-DD0AE4295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331" y="4459785"/>
            <a:ext cx="3096344" cy="1538827"/>
          </a:xfrm>
          <a:prstGeom prst="rect">
            <a:avLst/>
          </a:prstGeom>
        </p:spPr>
      </p:pic>
      <p:pic>
        <p:nvPicPr>
          <p:cNvPr id="8" name="Picture 2" descr="Imagem relacionada">
            <a:extLst>
              <a:ext uri="{FF2B5EF4-FFF2-40B4-BE49-F238E27FC236}">
                <a16:creationId xmlns:a16="http://schemas.microsoft.com/office/drawing/2014/main" id="{0D29F620-32F6-4C4C-9C34-CFD0B6E7D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271" y1="25895" x2="48542" y2="32000"/>
                        <a14:foregroundMark x1="30938" y1="40316" x2="44271" y2="46105"/>
                        <a14:foregroundMark x1="26042" y1="63895" x2="33646" y2="62842"/>
                        <a14:foregroundMark x1="33646" y1="62842" x2="33646" y2="62842"/>
                        <a14:foregroundMark x1="50625" y1="62105" x2="50938" y2="67053"/>
                        <a14:foregroundMark x1="67917" y1="61053" x2="72292" y2="6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03" y="-99392"/>
            <a:ext cx="1368151" cy="128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933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2DB34-1830-4EAB-A880-B88EF4DC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Tamanho das Matrizes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CECE8D89-B1A3-477A-84DE-2924FACD6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114801"/>
          </a:xfrm>
        </p:spPr>
        <p:txBody>
          <a:bodyPr>
            <a:normAutofit/>
          </a:bodyPr>
          <a:lstStyle/>
          <a:p>
            <a:r>
              <a:rPr lang="pt-P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Cache L1</a:t>
            </a: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C6B54704-1DA9-4B27-9E2B-4EF7014DCA86}"/>
              </a:ext>
            </a:extLst>
          </p:cNvPr>
          <p:cNvSpPr txBox="1">
            <a:spLocks/>
          </p:cNvSpPr>
          <p:nvPr/>
        </p:nvSpPr>
        <p:spPr>
          <a:xfrm>
            <a:off x="1674813" y="2636912"/>
            <a:ext cx="9134391" cy="3535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32000B / 4B = 8000 </a:t>
            </a:r>
            <a:r>
              <a:rPr lang="pt-PT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Ints</a:t>
            </a:r>
            <a:r>
              <a:rPr 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8000 / 3 = 2666,66 </a:t>
            </a:r>
            <a:r>
              <a:rPr lang="pt-PT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Ints</a:t>
            </a:r>
            <a:r>
              <a:rPr 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por Matriz.</a:t>
            </a:r>
          </a:p>
          <a:p>
            <a:pPr marL="0" indent="0">
              <a:buFont typeface="Arial" pitchFamily="34" charset="0"/>
              <a:buNone/>
            </a:pPr>
            <a:r>
              <a:rPr lang="pt-PT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Sqrt</a:t>
            </a:r>
            <a:r>
              <a:rPr 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(2666,66) = 51,64 </a:t>
            </a:r>
            <a:r>
              <a:rPr lang="pt-PT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Ints</a:t>
            </a:r>
            <a:endParaRPr lang="pt-PT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itchFamily="34" charset="0"/>
              <a:buNone/>
            </a:pPr>
            <a:r>
              <a:rPr 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51 * 51 (tamanho máximo)</a:t>
            </a:r>
          </a:p>
          <a:p>
            <a:pPr marL="0" indent="0">
              <a:buFont typeface="Arial" pitchFamily="34" charset="0"/>
              <a:buNone/>
            </a:pPr>
            <a:r>
              <a:rPr lang="pt-P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48*48</a:t>
            </a:r>
            <a:r>
              <a:rPr 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(tamanho ideal)</a:t>
            </a:r>
          </a:p>
        </p:txBody>
      </p:sp>
      <p:pic>
        <p:nvPicPr>
          <p:cNvPr id="7" name="Picture 2" descr="Imagem relacionada">
            <a:extLst>
              <a:ext uri="{FF2B5EF4-FFF2-40B4-BE49-F238E27FC236}">
                <a16:creationId xmlns:a16="http://schemas.microsoft.com/office/drawing/2014/main" id="{E6E66E3E-8867-4B26-A6E1-42DC8A3B0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536" y="4941168"/>
            <a:ext cx="790668" cy="79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m relacionada">
            <a:extLst>
              <a:ext uri="{FF2B5EF4-FFF2-40B4-BE49-F238E27FC236}">
                <a16:creationId xmlns:a16="http://schemas.microsoft.com/office/drawing/2014/main" id="{434508C1-5170-4CED-B53A-6164AA009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271" y1="25895" x2="48542" y2="32000"/>
                        <a14:foregroundMark x1="30938" y1="40316" x2="44271" y2="46105"/>
                        <a14:foregroundMark x1="26042" y1="63895" x2="33646" y2="62842"/>
                        <a14:foregroundMark x1="33646" y1="62842" x2="33646" y2="62842"/>
                        <a14:foregroundMark x1="50625" y1="62105" x2="50938" y2="67053"/>
                        <a14:foregroundMark x1="67917" y1="61053" x2="72292" y2="6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03" y="-99392"/>
            <a:ext cx="1368151" cy="128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678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2DB34-1830-4EAB-A880-B88EF4DC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Tamanho das Matrizes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CECE8D89-B1A3-477A-84DE-2924FACD6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3131839" cy="938919"/>
          </a:xfrm>
        </p:spPr>
        <p:txBody>
          <a:bodyPr>
            <a:normAutofit/>
          </a:bodyPr>
          <a:lstStyle/>
          <a:p>
            <a:r>
              <a:rPr lang="pt-P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Cache L2</a:t>
            </a: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C6B54704-1DA9-4B27-9E2B-4EF7014DCA86}"/>
              </a:ext>
            </a:extLst>
          </p:cNvPr>
          <p:cNvSpPr txBox="1">
            <a:spLocks/>
          </p:cNvSpPr>
          <p:nvPr/>
        </p:nvSpPr>
        <p:spPr>
          <a:xfrm>
            <a:off x="1674813" y="2636912"/>
            <a:ext cx="9134391" cy="3535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pt-PT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itchFamily="34" charset="0"/>
              <a:buNone/>
            </a:pPr>
            <a:r>
              <a:rPr 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146 * 146 (tamanho máximo)</a:t>
            </a:r>
          </a:p>
          <a:p>
            <a:pPr marL="0" indent="0">
              <a:buFont typeface="Arial" pitchFamily="34" charset="0"/>
              <a:buNone/>
            </a:pPr>
            <a:r>
              <a:rPr lang="pt-P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144*144 </a:t>
            </a:r>
            <a:r>
              <a:rPr 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(tamanho ideal)</a:t>
            </a:r>
          </a:p>
        </p:txBody>
      </p:sp>
      <p:pic>
        <p:nvPicPr>
          <p:cNvPr id="8" name="Picture 2" descr="Imagem relacionada">
            <a:extLst>
              <a:ext uri="{FF2B5EF4-FFF2-40B4-BE49-F238E27FC236}">
                <a16:creationId xmlns:a16="http://schemas.microsoft.com/office/drawing/2014/main" id="{7F12E036-E104-412B-A17F-FFF8FCA3B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780" y="4302115"/>
            <a:ext cx="1870085" cy="187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m relacionada">
            <a:extLst>
              <a:ext uri="{FF2B5EF4-FFF2-40B4-BE49-F238E27FC236}">
                <a16:creationId xmlns:a16="http://schemas.microsoft.com/office/drawing/2014/main" id="{7BE08251-9CD0-478C-9ADD-E7DF15478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271" y1="25895" x2="48542" y2="32000"/>
                        <a14:foregroundMark x1="30938" y1="40316" x2="44271" y2="46105"/>
                        <a14:foregroundMark x1="26042" y1="63895" x2="33646" y2="62842"/>
                        <a14:foregroundMark x1="33646" y1="62842" x2="33646" y2="62842"/>
                        <a14:foregroundMark x1="50625" y1="62105" x2="50938" y2="67053"/>
                        <a14:foregroundMark x1="67917" y1="61053" x2="72292" y2="6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03" y="-99392"/>
            <a:ext cx="1368151" cy="128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81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2DB34-1830-4EAB-A880-B88EF4DC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Tamanho das Matrizes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CECE8D89-B1A3-477A-84DE-2924FACD6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114801"/>
          </a:xfrm>
        </p:spPr>
        <p:txBody>
          <a:bodyPr>
            <a:normAutofit/>
          </a:bodyPr>
          <a:lstStyle/>
          <a:p>
            <a:r>
              <a:rPr lang="pt-P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Cache L3 (portátil pessoal)</a:t>
            </a: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C6B54704-1DA9-4B27-9E2B-4EF7014DCA86}"/>
              </a:ext>
            </a:extLst>
          </p:cNvPr>
          <p:cNvSpPr txBox="1">
            <a:spLocks/>
          </p:cNvSpPr>
          <p:nvPr/>
        </p:nvSpPr>
        <p:spPr>
          <a:xfrm>
            <a:off x="1674813" y="2636912"/>
            <a:ext cx="9134391" cy="3535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pt-PT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itchFamily="34" charset="0"/>
              <a:buNone/>
            </a:pPr>
            <a:r>
              <a:rPr 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715*715 (tamanho máximo)</a:t>
            </a:r>
          </a:p>
          <a:p>
            <a:pPr marL="0" indent="0">
              <a:buFont typeface="Arial" pitchFamily="34" charset="0"/>
              <a:buNone/>
            </a:pPr>
            <a:r>
              <a:rPr lang="pt-P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704*704 </a:t>
            </a:r>
            <a:r>
              <a:rPr 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(tamanho ideal)</a:t>
            </a:r>
          </a:p>
        </p:txBody>
      </p:sp>
      <p:pic>
        <p:nvPicPr>
          <p:cNvPr id="8" name="Picture 2" descr="Imagem relacionada">
            <a:extLst>
              <a:ext uri="{FF2B5EF4-FFF2-40B4-BE49-F238E27FC236}">
                <a16:creationId xmlns:a16="http://schemas.microsoft.com/office/drawing/2014/main" id="{66CEB26F-985F-477E-9198-EB527F2E0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740" y="3886835"/>
            <a:ext cx="2590165" cy="259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m relacionada">
            <a:extLst>
              <a:ext uri="{FF2B5EF4-FFF2-40B4-BE49-F238E27FC236}">
                <a16:creationId xmlns:a16="http://schemas.microsoft.com/office/drawing/2014/main" id="{C32C80D3-6BB2-4325-BB18-1CA5FEE6E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271" y1="25895" x2="48542" y2="32000"/>
                        <a14:foregroundMark x1="30938" y1="40316" x2="44271" y2="46105"/>
                        <a14:foregroundMark x1="26042" y1="63895" x2="33646" y2="62842"/>
                        <a14:foregroundMark x1="33646" y1="62842" x2="33646" y2="62842"/>
                        <a14:foregroundMark x1="50625" y1="62105" x2="50938" y2="67053"/>
                        <a14:foregroundMark x1="67917" y1="61053" x2="72292" y2="6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03" y="-99392"/>
            <a:ext cx="1368151" cy="128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183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2DB34-1830-4EAB-A880-B88EF4DC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Tamanho das Matrizes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CECE8D89-B1A3-477A-84DE-2924FACD6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114801"/>
          </a:xfrm>
        </p:spPr>
        <p:txBody>
          <a:bodyPr>
            <a:normAutofit/>
          </a:bodyPr>
          <a:lstStyle/>
          <a:p>
            <a:r>
              <a:rPr lang="pt-P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Cache L3 (nodo 662)</a:t>
            </a: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C6B54704-1DA9-4B27-9E2B-4EF7014DCA86}"/>
              </a:ext>
            </a:extLst>
          </p:cNvPr>
          <p:cNvSpPr txBox="1">
            <a:spLocks/>
          </p:cNvSpPr>
          <p:nvPr/>
        </p:nvSpPr>
        <p:spPr>
          <a:xfrm>
            <a:off x="1674813" y="2636912"/>
            <a:ext cx="9134391" cy="3535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pt-PT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itchFamily="34" charset="0"/>
              <a:buNone/>
            </a:pPr>
            <a:r>
              <a:rPr lang="pt-P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1600*1600</a:t>
            </a:r>
            <a:r>
              <a:rPr 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(tamanho máximo e tamanho ideal)</a:t>
            </a:r>
          </a:p>
        </p:txBody>
      </p:sp>
      <p:pic>
        <p:nvPicPr>
          <p:cNvPr id="8" name="Picture 2" descr="Imagem relacionada">
            <a:extLst>
              <a:ext uri="{FF2B5EF4-FFF2-40B4-BE49-F238E27FC236}">
                <a16:creationId xmlns:a16="http://schemas.microsoft.com/office/drawing/2014/main" id="{56FAEBEB-D307-4BD9-ACE9-D0E1A988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740" y="3886835"/>
            <a:ext cx="2590165" cy="259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m relacionada">
            <a:extLst>
              <a:ext uri="{FF2B5EF4-FFF2-40B4-BE49-F238E27FC236}">
                <a16:creationId xmlns:a16="http://schemas.microsoft.com/office/drawing/2014/main" id="{F8399529-D67C-4346-9840-40A4B92F6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271" y1="25895" x2="48542" y2="32000"/>
                        <a14:foregroundMark x1="30938" y1="40316" x2="44271" y2="46105"/>
                        <a14:foregroundMark x1="26042" y1="63895" x2="33646" y2="62842"/>
                        <a14:foregroundMark x1="33646" y1="62842" x2="33646" y2="62842"/>
                        <a14:foregroundMark x1="50625" y1="62105" x2="50938" y2="67053"/>
                        <a14:foregroundMark x1="67917" y1="61053" x2="72292" y2="6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03" y="-99392"/>
            <a:ext cx="1368151" cy="128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962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2DB34-1830-4EAB-A880-B88EF4DC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Tamanho das Matrizes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CECE8D89-B1A3-477A-84DE-2924FACD6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114801"/>
          </a:xfrm>
        </p:spPr>
        <p:txBody>
          <a:bodyPr>
            <a:normAutofit/>
          </a:bodyPr>
          <a:lstStyle/>
          <a:p>
            <a:r>
              <a:rPr lang="pt-PT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RAM externa</a:t>
            </a: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C6B54704-1DA9-4B27-9E2B-4EF7014DCA86}"/>
              </a:ext>
            </a:extLst>
          </p:cNvPr>
          <p:cNvSpPr txBox="1">
            <a:spLocks/>
          </p:cNvSpPr>
          <p:nvPr/>
        </p:nvSpPr>
        <p:spPr>
          <a:xfrm>
            <a:off x="1674813" y="2636912"/>
            <a:ext cx="9134391" cy="3535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pt-PT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itchFamily="34" charset="0"/>
              <a:buNone/>
            </a:pPr>
            <a:r>
              <a:rPr lang="pt-P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2000*2000</a:t>
            </a:r>
          </a:p>
        </p:txBody>
      </p:sp>
      <p:pic>
        <p:nvPicPr>
          <p:cNvPr id="8" name="Picture 2" descr="Imagem relacionada">
            <a:extLst>
              <a:ext uri="{FF2B5EF4-FFF2-40B4-BE49-F238E27FC236}">
                <a16:creationId xmlns:a16="http://schemas.microsoft.com/office/drawing/2014/main" id="{307C8B35-5BD1-4BD2-A8DB-2824EB8FA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660" y="3114856"/>
            <a:ext cx="3670285" cy="367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m relacionada">
            <a:extLst>
              <a:ext uri="{FF2B5EF4-FFF2-40B4-BE49-F238E27FC236}">
                <a16:creationId xmlns:a16="http://schemas.microsoft.com/office/drawing/2014/main" id="{A2326F58-9BC3-4A7E-8E6F-F29F0E3D4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271" y1="25895" x2="48542" y2="32000"/>
                        <a14:foregroundMark x1="30938" y1="40316" x2="44271" y2="46105"/>
                        <a14:foregroundMark x1="26042" y1="63895" x2="33646" y2="62842"/>
                        <a14:foregroundMark x1="33646" y1="62842" x2="33646" y2="62842"/>
                        <a14:foregroundMark x1="50625" y1="62105" x2="50938" y2="67053"/>
                        <a14:foregroundMark x1="67917" y1="61053" x2="72292" y2="6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03" y="-99392"/>
            <a:ext cx="1368151" cy="128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453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2DB34-1830-4EAB-A880-B88EF4DC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Tempos de Execução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DE5EA6E-4C6D-40C0-AAC2-99D1A7001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7" y="2132856"/>
            <a:ext cx="4241865" cy="79816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2B31375-87D0-4C89-914C-2F8F82D36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27" y="3081779"/>
            <a:ext cx="4241863" cy="78003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F6BE3DE-DDBE-468C-9656-228C4D7A4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827" y="4056051"/>
            <a:ext cx="4241861" cy="79293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9E3D357-C068-45E0-A108-B3051F6A3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827" y="5015747"/>
            <a:ext cx="4241863" cy="78291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A5DD1BD-9923-49B8-AB95-AC214F322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974" y="2127985"/>
            <a:ext cx="4241864" cy="80338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14F4893-7DB2-4DAA-B72F-BC75387F92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974" y="3044454"/>
            <a:ext cx="4241862" cy="79937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65A025C-9250-43F0-A50B-44ACF97DA4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5974" y="4028094"/>
            <a:ext cx="4268609" cy="80844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B8ACF90-E8E7-435D-8A6A-45E2348B92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5973" y="4994358"/>
            <a:ext cx="4268609" cy="810906"/>
          </a:xfrm>
          <a:prstGeom prst="rect">
            <a:avLst/>
          </a:prstGeom>
        </p:spPr>
      </p:pic>
      <p:pic>
        <p:nvPicPr>
          <p:cNvPr id="16" name="Picture 2" descr="Imagem relacionada">
            <a:extLst>
              <a:ext uri="{FF2B5EF4-FFF2-40B4-BE49-F238E27FC236}">
                <a16:creationId xmlns:a16="http://schemas.microsoft.com/office/drawing/2014/main" id="{88F49AAC-28B3-4EDB-A457-F2E23F614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9271" y1="25895" x2="48542" y2="32000"/>
                        <a14:foregroundMark x1="30938" y1="40316" x2="44271" y2="46105"/>
                        <a14:foregroundMark x1="26042" y1="63895" x2="33646" y2="62842"/>
                        <a14:foregroundMark x1="33646" y1="62842" x2="33646" y2="62842"/>
                        <a14:foregroundMark x1="50625" y1="62105" x2="50938" y2="67053"/>
                        <a14:foregroundMark x1="67917" y1="61053" x2="72292" y2="6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03" y="-99392"/>
            <a:ext cx="1368151" cy="128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76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2DB34-1830-4EAB-A880-B88EF4DC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Tempos de Execução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FEA18F5-2738-437D-A762-64640E9BA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85" y="2295616"/>
            <a:ext cx="8080699" cy="396186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9844F7-2E92-454B-AEBF-4FB7F464C264}"/>
              </a:ext>
            </a:extLst>
          </p:cNvPr>
          <p:cNvSpPr/>
          <p:nvPr/>
        </p:nvSpPr>
        <p:spPr>
          <a:xfrm>
            <a:off x="8700576" y="3861047"/>
            <a:ext cx="345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200" b="1" dirty="0">
                <a:latin typeface="+mj-lt"/>
              </a:rPr>
              <a:t>Linha azul-</a:t>
            </a:r>
            <a:r>
              <a:rPr lang="pt-PT" sz="1200" dirty="0">
                <a:latin typeface="+mj-lt"/>
              </a:rPr>
              <a:t> i-j-k.</a:t>
            </a:r>
          </a:p>
          <a:p>
            <a:r>
              <a:rPr lang="pt-PT" sz="1200" b="1" dirty="0">
                <a:latin typeface="+mj-lt"/>
              </a:rPr>
              <a:t>Linha vermelha- </a:t>
            </a:r>
            <a:r>
              <a:rPr lang="pt-PT" sz="1200" dirty="0">
                <a:latin typeface="+mj-lt"/>
              </a:rPr>
              <a:t>i-k-j.</a:t>
            </a:r>
          </a:p>
          <a:p>
            <a:r>
              <a:rPr lang="pt-PT" sz="1200" b="1" dirty="0">
                <a:latin typeface="+mj-lt"/>
              </a:rPr>
              <a:t>Linha verde- </a:t>
            </a:r>
            <a:r>
              <a:rPr lang="pt-PT" sz="1200" dirty="0">
                <a:latin typeface="+mj-lt"/>
              </a:rPr>
              <a:t>j-k-i.</a:t>
            </a:r>
          </a:p>
          <a:p>
            <a:r>
              <a:rPr lang="pt-PT" sz="1200" b="1" dirty="0">
                <a:latin typeface="+mj-lt"/>
              </a:rPr>
              <a:t>Linha amarela- </a:t>
            </a:r>
            <a:r>
              <a:rPr lang="pt-PT" sz="1200" dirty="0">
                <a:latin typeface="+mj-lt"/>
              </a:rPr>
              <a:t>j-k-i com matrizes transpostas.</a:t>
            </a: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96A51DD0-3792-4D9F-9F60-BB7A06036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1" y="1752600"/>
            <a:ext cx="4455346" cy="938919"/>
          </a:xfrm>
        </p:spPr>
        <p:txBody>
          <a:bodyPr>
            <a:normAutofit/>
          </a:bodyPr>
          <a:lstStyle/>
          <a:p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Portátil pessoal</a:t>
            </a:r>
          </a:p>
        </p:txBody>
      </p:sp>
      <p:pic>
        <p:nvPicPr>
          <p:cNvPr id="7" name="Picture 2" descr="Imagem relacionada">
            <a:extLst>
              <a:ext uri="{FF2B5EF4-FFF2-40B4-BE49-F238E27FC236}">
                <a16:creationId xmlns:a16="http://schemas.microsoft.com/office/drawing/2014/main" id="{07269BC6-C772-4C9D-8038-69C24A293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271" y1="25895" x2="48542" y2="32000"/>
                        <a14:foregroundMark x1="30938" y1="40316" x2="44271" y2="46105"/>
                        <a14:foregroundMark x1="26042" y1="63895" x2="33646" y2="62842"/>
                        <a14:foregroundMark x1="33646" y1="62842" x2="33646" y2="62842"/>
                        <a14:foregroundMark x1="50625" y1="62105" x2="50938" y2="67053"/>
                        <a14:foregroundMark x1="67917" y1="61053" x2="72292" y2="6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03" y="-99392"/>
            <a:ext cx="1368151" cy="128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170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2DB34-1830-4EAB-A880-B88EF4DC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Tempos de Execução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9844F7-2E92-454B-AEBF-4FB7F464C264}"/>
              </a:ext>
            </a:extLst>
          </p:cNvPr>
          <p:cNvSpPr/>
          <p:nvPr/>
        </p:nvSpPr>
        <p:spPr>
          <a:xfrm>
            <a:off x="8700576" y="3861047"/>
            <a:ext cx="345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200" b="1" dirty="0">
                <a:latin typeface="+mj-lt"/>
              </a:rPr>
              <a:t>Linha azul-</a:t>
            </a:r>
            <a:r>
              <a:rPr lang="pt-PT" sz="1200" dirty="0">
                <a:latin typeface="+mj-lt"/>
              </a:rPr>
              <a:t> i-j-k.</a:t>
            </a:r>
          </a:p>
          <a:p>
            <a:r>
              <a:rPr lang="pt-PT" sz="1200" b="1" dirty="0">
                <a:latin typeface="+mj-lt"/>
              </a:rPr>
              <a:t>Linha vermelha- </a:t>
            </a:r>
            <a:r>
              <a:rPr lang="pt-PT" sz="1200" dirty="0">
                <a:latin typeface="+mj-lt"/>
              </a:rPr>
              <a:t>i-k-j.</a:t>
            </a:r>
          </a:p>
          <a:p>
            <a:r>
              <a:rPr lang="pt-PT" sz="1200" b="1" dirty="0">
                <a:latin typeface="+mj-lt"/>
              </a:rPr>
              <a:t>Linha verde- </a:t>
            </a:r>
            <a:r>
              <a:rPr lang="pt-PT" sz="1200" dirty="0">
                <a:latin typeface="+mj-lt"/>
              </a:rPr>
              <a:t>j-k-i.</a:t>
            </a:r>
          </a:p>
          <a:p>
            <a:r>
              <a:rPr lang="pt-PT" sz="1200" b="1" dirty="0">
                <a:latin typeface="+mj-lt"/>
              </a:rPr>
              <a:t>Linha amarela- </a:t>
            </a:r>
            <a:r>
              <a:rPr lang="pt-PT" sz="1200" dirty="0">
                <a:latin typeface="+mj-lt"/>
              </a:rPr>
              <a:t>j-k-i com matrizes transpostas.</a:t>
            </a: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96A51DD0-3792-4D9F-9F60-BB7A06036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1" y="1752600"/>
            <a:ext cx="4455346" cy="938919"/>
          </a:xfrm>
        </p:spPr>
        <p:txBody>
          <a:bodyPr>
            <a:normAutofit/>
          </a:bodyPr>
          <a:lstStyle/>
          <a:p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</a:t>
            </a:r>
            <a:r>
              <a:rPr lang="pt-P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</a:t>
            </a:r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nodo 662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5B0AFC-509D-4594-BAF2-5E1E0B96E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88" y="2274431"/>
            <a:ext cx="8097814" cy="3992516"/>
          </a:xfrm>
          <a:prstGeom prst="rect">
            <a:avLst/>
          </a:prstGeom>
        </p:spPr>
      </p:pic>
      <p:pic>
        <p:nvPicPr>
          <p:cNvPr id="7" name="Picture 2" descr="Imagem relacionada">
            <a:extLst>
              <a:ext uri="{FF2B5EF4-FFF2-40B4-BE49-F238E27FC236}">
                <a16:creationId xmlns:a16="http://schemas.microsoft.com/office/drawing/2014/main" id="{59CA4130-6EED-4956-9AD4-D900989B9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271" y1="25895" x2="48542" y2="32000"/>
                        <a14:foregroundMark x1="30938" y1="40316" x2="44271" y2="46105"/>
                        <a14:foregroundMark x1="26042" y1="63895" x2="33646" y2="62842"/>
                        <a14:foregroundMark x1="33646" y1="62842" x2="33646" y2="62842"/>
                        <a14:foregroundMark x1="50625" y1="62105" x2="50938" y2="67053"/>
                        <a14:foregroundMark x1="67917" y1="61053" x2="72292" y2="6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03" y="-99392"/>
            <a:ext cx="1368151" cy="128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9536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2DB34-1830-4EAB-A880-B88EF4DC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Operações FP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CECE8D89-B1A3-477A-84DE-2924FACD6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803921"/>
          </a:xfrm>
        </p:spPr>
        <p:txBody>
          <a:bodyPr>
            <a:normAutofit/>
          </a:bodyPr>
          <a:lstStyle/>
          <a:p>
            <a:r>
              <a:rPr 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Operações FP por iteração * # de iterações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44B7E92-D60F-4529-BC32-F93DDDC2A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84" y="2827120"/>
            <a:ext cx="5746597" cy="2056786"/>
          </a:xfrm>
          <a:prstGeom prst="rect">
            <a:avLst/>
          </a:prstGeom>
        </p:spPr>
      </p:pic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B4328CB0-2490-49AA-9526-483AB2123CB5}"/>
              </a:ext>
            </a:extLst>
          </p:cNvPr>
          <p:cNvSpPr txBox="1">
            <a:spLocks/>
          </p:cNvSpPr>
          <p:nvPr/>
        </p:nvSpPr>
        <p:spPr>
          <a:xfrm>
            <a:off x="1522412" y="5517232"/>
            <a:ext cx="9134391" cy="803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 Rates não foram calculadas.</a:t>
            </a:r>
          </a:p>
        </p:txBody>
      </p:sp>
      <p:pic>
        <p:nvPicPr>
          <p:cNvPr id="6" name="Picture 2" descr="Imagem relacionada">
            <a:extLst>
              <a:ext uri="{FF2B5EF4-FFF2-40B4-BE49-F238E27FC236}">
                <a16:creationId xmlns:a16="http://schemas.microsoft.com/office/drawing/2014/main" id="{2D1527EE-8934-4A23-AEA3-B4A672C76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271" y1="25895" x2="48542" y2="32000"/>
                        <a14:foregroundMark x1="30938" y1="40316" x2="44271" y2="46105"/>
                        <a14:foregroundMark x1="26042" y1="63895" x2="33646" y2="62842"/>
                        <a14:foregroundMark x1="33646" y1="62842" x2="33646" y2="62842"/>
                        <a14:foregroundMark x1="50625" y1="62105" x2="50938" y2="67053"/>
                        <a14:foregroundMark x1="67917" y1="61053" x2="72292" y2="6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03" y="-99392"/>
            <a:ext cx="1368151" cy="128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928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2DB34-1830-4EAB-A880-B88EF4DC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Introdução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CECE8D89-B1A3-477A-84DE-2924FACD6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2023" y="2492896"/>
            <a:ext cx="7370701" cy="2028057"/>
          </a:xfrm>
        </p:spPr>
        <p:txBody>
          <a:bodyPr>
            <a:normAutofit fontScale="70000" lnSpcReduction="20000"/>
          </a:bodyPr>
          <a:lstStyle/>
          <a:p>
            <a:r>
              <a:rPr lang="pt-P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Multiplicação de matrizes.</a:t>
            </a:r>
          </a:p>
          <a:p>
            <a:r>
              <a:rPr lang="pt-P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máquinas (pessoal e Cluster).</a:t>
            </a:r>
          </a:p>
          <a:p>
            <a:r>
              <a:rPr lang="pt-P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Explicar e comparar resultados obtidos.</a:t>
            </a:r>
          </a:p>
          <a:p>
            <a:r>
              <a:rPr lang="pt-PT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Não foram conseguido obter resultados a partir do PAPI</a:t>
            </a:r>
          </a:p>
        </p:txBody>
      </p:sp>
      <p:pic>
        <p:nvPicPr>
          <p:cNvPr id="1026" name="Picture 2" descr="Resultado de imagem para programmer png">
            <a:extLst>
              <a:ext uri="{FF2B5EF4-FFF2-40B4-BE49-F238E27FC236}">
                <a16:creationId xmlns:a16="http://schemas.microsoft.com/office/drawing/2014/main" id="{091365D2-4338-47DB-919A-D0B92BAB3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00" y="3768079"/>
            <a:ext cx="2708921" cy="270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m relacionada">
            <a:extLst>
              <a:ext uri="{FF2B5EF4-FFF2-40B4-BE49-F238E27FC236}">
                <a16:creationId xmlns:a16="http://schemas.microsoft.com/office/drawing/2014/main" id="{B26F41AC-BD25-40F1-A227-96816F809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271" y1="25895" x2="48542" y2="32000"/>
                        <a14:foregroundMark x1="30938" y1="40316" x2="44271" y2="46105"/>
                        <a14:foregroundMark x1="26042" y1="63895" x2="33646" y2="62842"/>
                        <a14:foregroundMark x1="33646" y1="62842" x2="33646" y2="62842"/>
                        <a14:foregroundMark x1="50625" y1="62105" x2="50938" y2="67053"/>
                        <a14:foregroundMark x1="67917" y1="61053" x2="72292" y2="6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03" y="-99392"/>
            <a:ext cx="1368151" cy="128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1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2DB34-1830-4EAB-A880-B88EF4DC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Otimização por Blocos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CA89D0-6700-464B-B475-0D0067E05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4" y="2420888"/>
            <a:ext cx="5629275" cy="33337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CB72A4D-9C59-457B-9AC8-E4AE5F6B978A}"/>
              </a:ext>
            </a:extLst>
          </p:cNvPr>
          <p:cNvSpPr/>
          <p:nvPr/>
        </p:nvSpPr>
        <p:spPr>
          <a:xfrm>
            <a:off x="7534572" y="2933601"/>
            <a:ext cx="34064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From a Block Size of 8:</a:t>
            </a:r>
          </a:p>
          <a:p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704*704 </a:t>
            </a:r>
            <a:r>
              <a:rPr lang="pt-P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data-set</a:t>
            </a:r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- </a:t>
            </a: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1.10 </a:t>
            </a:r>
            <a:r>
              <a:rPr lang="pt-P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secs</a:t>
            </a: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;</a:t>
            </a:r>
          </a:p>
          <a:p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1600*1600 </a:t>
            </a:r>
            <a:r>
              <a:rPr lang="pt-P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data-set</a:t>
            </a:r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- </a:t>
            </a: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12.8 </a:t>
            </a:r>
            <a:r>
              <a:rPr lang="pt-P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secs</a:t>
            </a: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;</a:t>
            </a:r>
          </a:p>
          <a:p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2000*2000 </a:t>
            </a:r>
            <a:r>
              <a:rPr lang="pt-P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data-set</a:t>
            </a:r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- </a:t>
            </a: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24.9 </a:t>
            </a:r>
            <a:r>
              <a:rPr lang="pt-P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secs</a:t>
            </a: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</a:p>
          <a:p>
            <a:endParaRPr lang="pt-P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From a Block Size of 16:</a:t>
            </a:r>
          </a:p>
          <a:p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704*704 </a:t>
            </a:r>
            <a:r>
              <a:rPr lang="pt-P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data-set</a:t>
            </a:r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- </a:t>
            </a: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1.02 </a:t>
            </a:r>
            <a:r>
              <a:rPr lang="pt-P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secs</a:t>
            </a: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;</a:t>
            </a:r>
          </a:p>
          <a:p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1600*1600 </a:t>
            </a:r>
            <a:r>
              <a:rPr lang="pt-P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data-set</a:t>
            </a:r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- </a:t>
            </a: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11.6 </a:t>
            </a:r>
            <a:r>
              <a:rPr lang="pt-P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secs</a:t>
            </a: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;</a:t>
            </a:r>
          </a:p>
          <a:p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2000*2000 </a:t>
            </a:r>
            <a:r>
              <a:rPr lang="pt-P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data-set</a:t>
            </a:r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- </a:t>
            </a: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22.8 </a:t>
            </a:r>
            <a:r>
              <a:rPr lang="pt-P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secs</a:t>
            </a:r>
            <a:r>
              <a:rPr lang="pt-P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</a:p>
        </p:txBody>
      </p:sp>
      <p:pic>
        <p:nvPicPr>
          <p:cNvPr id="6" name="Picture 2" descr="Imagem relacionada">
            <a:extLst>
              <a:ext uri="{FF2B5EF4-FFF2-40B4-BE49-F238E27FC236}">
                <a16:creationId xmlns:a16="http://schemas.microsoft.com/office/drawing/2014/main" id="{A547DF1E-8F38-4FFF-A412-4CC04BB51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271" y1="25895" x2="48542" y2="32000"/>
                        <a14:foregroundMark x1="30938" y1="40316" x2="44271" y2="46105"/>
                        <a14:foregroundMark x1="26042" y1="63895" x2="33646" y2="62842"/>
                        <a14:foregroundMark x1="33646" y1="62842" x2="33646" y2="62842"/>
                        <a14:foregroundMark x1="50625" y1="62105" x2="50938" y2="67053"/>
                        <a14:foregroundMark x1="67917" y1="61053" x2="72292" y2="6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03" y="-99392"/>
            <a:ext cx="1368151" cy="128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218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2DB34-1830-4EAB-A880-B88EF4DC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Vetorização</a:t>
            </a:r>
            <a:endParaRPr lang="pt-PT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3E19E25-58F3-4B7C-A176-B9909C7CE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996" y="2420888"/>
            <a:ext cx="6949630" cy="316835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8D986EE-2472-4AF8-8FD5-53D3FC5755DD}"/>
              </a:ext>
            </a:extLst>
          </p:cNvPr>
          <p:cNvSpPr/>
          <p:nvPr/>
        </p:nvSpPr>
        <p:spPr>
          <a:xfrm>
            <a:off x="3559826" y="5949280"/>
            <a:ext cx="5069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 err="1">
                <a:latin typeface="Adobe Caslon Pro" panose="0205050205050A020403" pitchFamily="18" charset="0"/>
              </a:rPr>
              <a:t>gcc</a:t>
            </a:r>
            <a:r>
              <a:rPr lang="pt-PT" dirty="0">
                <a:latin typeface="Adobe Caslon Pro" panose="0205050205050A020403" pitchFamily="18" charset="0"/>
              </a:rPr>
              <a:t> -O2 -</a:t>
            </a:r>
            <a:r>
              <a:rPr lang="pt-PT" dirty="0" err="1">
                <a:latin typeface="Adobe Caslon Pro" panose="0205050205050A020403" pitchFamily="18" charset="0"/>
              </a:rPr>
              <a:t>ftree-vectorize</a:t>
            </a:r>
            <a:r>
              <a:rPr lang="pt-PT" dirty="0">
                <a:latin typeface="Adobe Caslon Pro" panose="0205050205050A020403" pitchFamily="18" charset="0"/>
              </a:rPr>
              <a:t> -</a:t>
            </a:r>
            <a:r>
              <a:rPr lang="pt-PT" dirty="0" err="1">
                <a:latin typeface="Adobe Caslon Pro" panose="0205050205050A020403" pitchFamily="18" charset="0"/>
              </a:rPr>
              <a:t>fopt-info-vec</a:t>
            </a:r>
            <a:r>
              <a:rPr lang="pt-PT" dirty="0">
                <a:latin typeface="Adobe Caslon Pro" panose="0205050205050A020403" pitchFamily="18" charset="0"/>
              </a:rPr>
              <a:t> </a:t>
            </a:r>
            <a:r>
              <a:rPr lang="pt-PT" dirty="0" err="1">
                <a:latin typeface="Adobe Caslon Pro" panose="0205050205050A020403" pitchFamily="18" charset="0"/>
              </a:rPr>
              <a:t>matrixM.c</a:t>
            </a:r>
            <a:endParaRPr lang="pt-PT" dirty="0">
              <a:latin typeface="Adobe Caslon Pro" panose="0205050205050A020403" pitchFamily="18" charset="0"/>
            </a:endParaRPr>
          </a:p>
        </p:txBody>
      </p:sp>
      <p:pic>
        <p:nvPicPr>
          <p:cNvPr id="5" name="Picture 2" descr="Imagem relacionada">
            <a:extLst>
              <a:ext uri="{FF2B5EF4-FFF2-40B4-BE49-F238E27FC236}">
                <a16:creationId xmlns:a16="http://schemas.microsoft.com/office/drawing/2014/main" id="{23F662B0-A2A6-4F28-9612-5202BD953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271" y1="25895" x2="48542" y2="32000"/>
                        <a14:foregroundMark x1="30938" y1="40316" x2="44271" y2="46105"/>
                        <a14:foregroundMark x1="26042" y1="63895" x2="33646" y2="62842"/>
                        <a14:foregroundMark x1="33646" y1="62842" x2="33646" y2="62842"/>
                        <a14:foregroundMark x1="50625" y1="62105" x2="50938" y2="67053"/>
                        <a14:foregroundMark x1="67917" y1="61053" x2="72292" y2="6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03" y="-99392"/>
            <a:ext cx="1368151" cy="128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849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2DB34-1830-4EAB-A880-B88EF4DC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363961"/>
            <a:ext cx="9144001" cy="1371600"/>
          </a:xfrm>
        </p:spPr>
        <p:txBody>
          <a:bodyPr>
            <a:normAutofit fontScale="90000"/>
          </a:bodyPr>
          <a:lstStyle/>
          <a:p>
            <a:r>
              <a:rPr lang="pt-P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Paralelização com </a:t>
            </a:r>
            <a:r>
              <a:rPr lang="pt-PT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OpenMP</a:t>
            </a:r>
            <a:endParaRPr lang="pt-PT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40CAA8-D707-462C-A5EF-8FBD41298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52" y="2248609"/>
            <a:ext cx="7888992" cy="3591408"/>
          </a:xfrm>
          <a:prstGeom prst="rect">
            <a:avLst/>
          </a:prstGeom>
        </p:spPr>
      </p:pic>
      <p:pic>
        <p:nvPicPr>
          <p:cNvPr id="1026" name="Picture 2" descr="Resultado de imagem para openmp png">
            <a:extLst>
              <a:ext uri="{FF2B5EF4-FFF2-40B4-BE49-F238E27FC236}">
                <a16:creationId xmlns:a16="http://schemas.microsoft.com/office/drawing/2014/main" id="{2FD5A968-6731-41E0-A1C7-F7053A0DE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7" y="5949280"/>
            <a:ext cx="2154908" cy="77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3CBC55A-205C-45ED-B38F-425FBE20C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044" y="1645259"/>
            <a:ext cx="2389040" cy="4232013"/>
          </a:xfrm>
          <a:prstGeom prst="rect">
            <a:avLst/>
          </a:prstGeom>
        </p:spPr>
      </p:pic>
      <p:pic>
        <p:nvPicPr>
          <p:cNvPr id="6" name="Picture 2" descr="Imagem relacionada">
            <a:extLst>
              <a:ext uri="{FF2B5EF4-FFF2-40B4-BE49-F238E27FC236}">
                <a16:creationId xmlns:a16="http://schemas.microsoft.com/office/drawing/2014/main" id="{4A43ED96-9E78-43FE-A4FB-57055A870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9271" y1="25895" x2="48542" y2="32000"/>
                        <a14:foregroundMark x1="30938" y1="40316" x2="44271" y2="46105"/>
                        <a14:foregroundMark x1="26042" y1="63895" x2="33646" y2="62842"/>
                        <a14:foregroundMark x1="33646" y1="62842" x2="33646" y2="62842"/>
                        <a14:foregroundMark x1="50625" y1="62105" x2="50938" y2="67053"/>
                        <a14:foregroundMark x1="67917" y1="61053" x2="72292" y2="6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03" y="-99392"/>
            <a:ext cx="1368151" cy="128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996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2DB34-1830-4EAB-A880-B88EF4DC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Paralelização com </a:t>
            </a:r>
            <a:r>
              <a:rPr lang="pt-PT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OpenMP</a:t>
            </a:r>
            <a:endParaRPr lang="pt-PT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264C38-F462-4FEA-804B-62C932013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76" y="2204864"/>
            <a:ext cx="6103363" cy="403244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2536340-9332-421F-908A-E1B64D6E249A}"/>
              </a:ext>
            </a:extLst>
          </p:cNvPr>
          <p:cNvSpPr/>
          <p:nvPr/>
        </p:nvSpPr>
        <p:spPr>
          <a:xfrm>
            <a:off x="7750596" y="3212976"/>
            <a:ext cx="36724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>
                <a:latin typeface="+mj-lt"/>
              </a:rPr>
              <a:t>Linha azul- </a:t>
            </a:r>
            <a:r>
              <a:rPr lang="pt-PT" dirty="0">
                <a:latin typeface="+mj-lt"/>
              </a:rPr>
              <a:t>48*48 </a:t>
            </a:r>
            <a:r>
              <a:rPr lang="pt-PT" dirty="0" err="1">
                <a:latin typeface="+mj-lt"/>
              </a:rPr>
              <a:t>data-set</a:t>
            </a:r>
            <a:r>
              <a:rPr lang="pt-PT" dirty="0">
                <a:latin typeface="+mj-lt"/>
              </a:rPr>
              <a:t>.</a:t>
            </a:r>
          </a:p>
          <a:p>
            <a:r>
              <a:rPr lang="pt-PT" b="1" dirty="0">
                <a:latin typeface="+mj-lt"/>
              </a:rPr>
              <a:t>Linha laranja- </a:t>
            </a:r>
            <a:r>
              <a:rPr lang="pt-PT" dirty="0">
                <a:latin typeface="+mj-lt"/>
              </a:rPr>
              <a:t>144*144 </a:t>
            </a:r>
            <a:r>
              <a:rPr lang="pt-PT" dirty="0" err="1">
                <a:latin typeface="+mj-lt"/>
              </a:rPr>
              <a:t>data-set</a:t>
            </a:r>
            <a:r>
              <a:rPr lang="pt-PT" dirty="0">
                <a:latin typeface="+mj-lt"/>
              </a:rPr>
              <a:t>.</a:t>
            </a:r>
          </a:p>
          <a:p>
            <a:r>
              <a:rPr lang="pt-PT" b="1" dirty="0">
                <a:latin typeface="+mj-lt"/>
              </a:rPr>
              <a:t>Linha verde- </a:t>
            </a:r>
            <a:r>
              <a:rPr lang="pt-PT" dirty="0">
                <a:latin typeface="+mj-lt"/>
              </a:rPr>
              <a:t>704*704 </a:t>
            </a:r>
            <a:r>
              <a:rPr lang="pt-PT" dirty="0" err="1">
                <a:latin typeface="+mj-lt"/>
              </a:rPr>
              <a:t>data-set</a:t>
            </a:r>
            <a:r>
              <a:rPr lang="pt-PT" dirty="0">
                <a:latin typeface="+mj-lt"/>
              </a:rPr>
              <a:t>.</a:t>
            </a:r>
          </a:p>
          <a:p>
            <a:r>
              <a:rPr lang="pt-PT" b="1" dirty="0">
                <a:latin typeface="+mj-lt"/>
              </a:rPr>
              <a:t>Linha amarela- </a:t>
            </a:r>
            <a:r>
              <a:rPr lang="pt-PT" dirty="0">
                <a:latin typeface="+mj-lt"/>
              </a:rPr>
              <a:t>1600*1600 </a:t>
            </a:r>
            <a:r>
              <a:rPr lang="pt-PT" dirty="0" err="1">
                <a:latin typeface="+mj-lt"/>
              </a:rPr>
              <a:t>data-set</a:t>
            </a:r>
            <a:r>
              <a:rPr lang="pt-PT" dirty="0">
                <a:latin typeface="+mj-lt"/>
              </a:rPr>
              <a:t>.</a:t>
            </a:r>
          </a:p>
          <a:p>
            <a:r>
              <a:rPr lang="pt-PT" b="1" dirty="0">
                <a:latin typeface="+mj-lt"/>
              </a:rPr>
              <a:t>Linha roxa- </a:t>
            </a:r>
            <a:r>
              <a:rPr lang="pt-PT" dirty="0">
                <a:latin typeface="+mj-lt"/>
              </a:rPr>
              <a:t>2000*2000 </a:t>
            </a:r>
            <a:r>
              <a:rPr lang="pt-PT" dirty="0" err="1">
                <a:latin typeface="+mj-lt"/>
              </a:rPr>
              <a:t>data-set</a:t>
            </a:r>
            <a:r>
              <a:rPr lang="pt-PT" dirty="0">
                <a:latin typeface="+mj-lt"/>
              </a:rPr>
              <a:t>.</a:t>
            </a:r>
          </a:p>
        </p:txBody>
      </p:sp>
      <p:pic>
        <p:nvPicPr>
          <p:cNvPr id="7" name="Picture 2" descr="Resultado de imagem para openmp png">
            <a:extLst>
              <a:ext uri="{FF2B5EF4-FFF2-40B4-BE49-F238E27FC236}">
                <a16:creationId xmlns:a16="http://schemas.microsoft.com/office/drawing/2014/main" id="{75AEF506-EF3A-4732-8805-6606E480A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7" y="5949280"/>
            <a:ext cx="2154908" cy="77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m relacionada">
            <a:extLst>
              <a:ext uri="{FF2B5EF4-FFF2-40B4-BE49-F238E27FC236}">
                <a16:creationId xmlns:a16="http://schemas.microsoft.com/office/drawing/2014/main" id="{77494657-3A14-42C3-A9A0-8857B310F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271" y1="25895" x2="48542" y2="32000"/>
                        <a14:foregroundMark x1="30938" y1="40316" x2="44271" y2="46105"/>
                        <a14:foregroundMark x1="26042" y1="63895" x2="33646" y2="62842"/>
                        <a14:foregroundMark x1="33646" y1="62842" x2="33646" y2="62842"/>
                        <a14:foregroundMark x1="50625" y1="62105" x2="50938" y2="67053"/>
                        <a14:foregroundMark x1="67917" y1="61053" x2="72292" y2="6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03" y="-99392"/>
            <a:ext cx="1368151" cy="128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969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2DB34-1830-4EAB-A880-B88EF4DC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Conclusões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CECE8D89-B1A3-477A-84DE-2924FACD6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060848"/>
            <a:ext cx="9134391" cy="3958952"/>
          </a:xfrm>
        </p:spPr>
        <p:txBody>
          <a:bodyPr>
            <a:normAutofit/>
          </a:bodyPr>
          <a:lstStyle/>
          <a:p>
            <a:r>
              <a:rPr 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Satisfeito com o trabalho realizado.</a:t>
            </a:r>
          </a:p>
          <a:p>
            <a:r>
              <a:rPr 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Faltou cobrir alguns pontos requisitados.</a:t>
            </a:r>
          </a:p>
          <a:p>
            <a:r>
              <a:rPr lang="pt-PT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Não foram usufruídas as funcionalidades do PAPI.</a:t>
            </a:r>
          </a:p>
        </p:txBody>
      </p:sp>
      <p:pic>
        <p:nvPicPr>
          <p:cNvPr id="5" name="Picture 2" descr="Resultado de imagem para computer png">
            <a:extLst>
              <a:ext uri="{FF2B5EF4-FFF2-40B4-BE49-F238E27FC236}">
                <a16:creationId xmlns:a16="http://schemas.microsoft.com/office/drawing/2014/main" id="{39B7EE2C-F416-4495-A8F1-39F4773A4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324" y="4077072"/>
            <a:ext cx="252028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m relacionada">
            <a:extLst>
              <a:ext uri="{FF2B5EF4-FFF2-40B4-BE49-F238E27FC236}">
                <a16:creationId xmlns:a16="http://schemas.microsoft.com/office/drawing/2014/main" id="{B4442D4A-D61B-4B28-9DCB-1EADFC3B8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271" y1="25895" x2="48542" y2="32000"/>
                        <a14:foregroundMark x1="30938" y1="40316" x2="44271" y2="46105"/>
                        <a14:foregroundMark x1="26042" y1="63895" x2="33646" y2="62842"/>
                        <a14:foregroundMark x1="33646" y1="62842" x2="33646" y2="62842"/>
                        <a14:foregroundMark x1="50625" y1="62105" x2="50938" y2="67053"/>
                        <a14:foregroundMark x1="67917" y1="61053" x2="72292" y2="6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03" y="-99392"/>
            <a:ext cx="1368151" cy="128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7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6253334" cy="2895600"/>
          </a:xfrm>
        </p:spPr>
        <p:txBody>
          <a:bodyPr rtlCol="0">
            <a:normAutofit/>
          </a:bodyPr>
          <a:lstStyle/>
          <a:p>
            <a:pPr rtl="0"/>
            <a:r>
              <a:rPr lang="pt-PT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Arquiteturas Avançadas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PT" sz="2800" dirty="0"/>
              <a:t>Universidade do Minho</a:t>
            </a:r>
          </a:p>
          <a:p>
            <a:pPr rtl="0"/>
            <a:r>
              <a:rPr lang="pt-PT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Ricardo Neves</a:t>
            </a:r>
            <a:endParaRPr lang="it-IT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2" descr="Imagem relacionada">
            <a:extLst>
              <a:ext uri="{FF2B5EF4-FFF2-40B4-BE49-F238E27FC236}">
                <a16:creationId xmlns:a16="http://schemas.microsoft.com/office/drawing/2014/main" id="{5AB5A612-27DD-497C-9DCD-9DE6600DE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271" y1="25895" x2="48542" y2="32000"/>
                        <a14:foregroundMark x1="30938" y1="40316" x2="44271" y2="46105"/>
                        <a14:foregroundMark x1="26042" y1="63895" x2="33646" y2="62842"/>
                        <a14:foregroundMark x1="33646" y1="62842" x2="33646" y2="62842"/>
                        <a14:foregroundMark x1="50625" y1="62105" x2="50938" y2="67053"/>
                        <a14:foregroundMark x1="67917" y1="61053" x2="72292" y2="6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03" y="-99392"/>
            <a:ext cx="2740239" cy="256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71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2DB34-1830-4EAB-A880-B88EF4DC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4283967" cy="1371600"/>
          </a:xfrm>
        </p:spPr>
        <p:txBody>
          <a:bodyPr>
            <a:noAutofit/>
          </a:bodyPr>
          <a:lstStyle/>
          <a:p>
            <a:pPr algn="ctr"/>
            <a:r>
              <a:rPr lang="pt-P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Portátil pessoal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CECE8D89-B1A3-477A-84DE-2924FACD6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452" y="1988840"/>
            <a:ext cx="3563887" cy="4114801"/>
          </a:xfrm>
        </p:spPr>
        <p:txBody>
          <a:bodyPr>
            <a:normAutofit/>
          </a:bodyPr>
          <a:lstStyle/>
          <a:p>
            <a:pPr algn="ctr"/>
            <a:r>
              <a:rPr lang="pt-P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ASUS</a:t>
            </a:r>
          </a:p>
          <a:p>
            <a:pPr algn="ctr"/>
            <a:r>
              <a:rPr lang="pt-P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K550J</a:t>
            </a:r>
          </a:p>
          <a:p>
            <a:pPr algn="ctr"/>
            <a:r>
              <a:rPr lang="pt-P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 i7-4720HQ</a:t>
            </a:r>
          </a:p>
          <a:p>
            <a:pPr algn="ctr"/>
            <a:r>
              <a:rPr lang="pt-P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cores (8 </a:t>
            </a:r>
            <a:r>
              <a:rPr lang="pt-PT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threads</a:t>
            </a:r>
            <a:r>
              <a:rPr lang="pt-P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ctr"/>
            <a:r>
              <a:rPr lang="pt-P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2,6 GHz</a:t>
            </a:r>
          </a:p>
          <a:p>
            <a:pPr algn="ctr"/>
            <a:r>
              <a:rPr lang="pt-P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83,2 </a:t>
            </a:r>
            <a:r>
              <a:rPr lang="pt-PT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Gflops</a:t>
            </a:r>
            <a:r>
              <a:rPr lang="pt-P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/s</a:t>
            </a:r>
          </a:p>
          <a:p>
            <a:pPr algn="ctr"/>
            <a:r>
              <a:rPr lang="pt-P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32KB, 32KB, 256KB, 6MB</a:t>
            </a:r>
          </a:p>
          <a:p>
            <a:pPr algn="ctr"/>
            <a:r>
              <a:rPr lang="pt-P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25,6 GB/s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FAC6B5A-5667-4EA1-AC2A-02BCCF794904}"/>
              </a:ext>
            </a:extLst>
          </p:cNvPr>
          <p:cNvSpPr txBox="1">
            <a:spLocks/>
          </p:cNvSpPr>
          <p:nvPr/>
        </p:nvSpPr>
        <p:spPr>
          <a:xfrm>
            <a:off x="6310436" y="381000"/>
            <a:ext cx="4536504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</a:t>
            </a:r>
            <a:r>
              <a:rPr lang="pt-PT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</a:t>
            </a:r>
            <a:r>
              <a:rPr lang="pt-P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nodo 662</a:t>
            </a: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17E10D8C-50A0-4A49-9EDE-55FC3BCF6896}"/>
              </a:ext>
            </a:extLst>
          </p:cNvPr>
          <p:cNvSpPr txBox="1">
            <a:spLocks/>
          </p:cNvSpPr>
          <p:nvPr/>
        </p:nvSpPr>
        <p:spPr>
          <a:xfrm>
            <a:off x="6814492" y="1916832"/>
            <a:ext cx="3563887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 E5-2695v2</a:t>
            </a:r>
          </a:p>
          <a:p>
            <a:pPr algn="ctr"/>
            <a:r>
              <a:rPr lang="pt-P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 cores (24 </a:t>
            </a:r>
            <a:r>
              <a:rPr lang="pt-PT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threads</a:t>
            </a:r>
            <a:r>
              <a:rPr lang="pt-P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ctr"/>
            <a:r>
              <a:rPr lang="pt-P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2,4 GHz</a:t>
            </a:r>
          </a:p>
          <a:p>
            <a:pPr algn="ctr"/>
            <a:r>
              <a:rPr lang="pt-P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230,4 </a:t>
            </a:r>
            <a:r>
              <a:rPr lang="pt-PT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Gflops</a:t>
            </a:r>
            <a:r>
              <a:rPr lang="pt-P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/s</a:t>
            </a:r>
          </a:p>
          <a:p>
            <a:pPr algn="ctr"/>
            <a:r>
              <a:rPr lang="pt-P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32KB, 32KB, 256KB, 30MB</a:t>
            </a:r>
          </a:p>
          <a:p>
            <a:pPr algn="ctr"/>
            <a:r>
              <a:rPr lang="pt-PT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59,7 GB/s</a:t>
            </a:r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18FD06F2-D030-426F-99E2-2A2DD23E458B}"/>
              </a:ext>
            </a:extLst>
          </p:cNvPr>
          <p:cNvSpPr txBox="1">
            <a:spLocks/>
          </p:cNvSpPr>
          <p:nvPr/>
        </p:nvSpPr>
        <p:spPr>
          <a:xfrm>
            <a:off x="8830716" y="5877272"/>
            <a:ext cx="4139951" cy="872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www.cpu-world.com</a:t>
            </a:r>
          </a:p>
          <a:p>
            <a:pPr algn="ctr"/>
            <a:r>
              <a:rPr lang="pt-P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 Unix “</a:t>
            </a:r>
            <a:r>
              <a:rPr lang="pt-P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lscpu</a:t>
            </a:r>
            <a:r>
              <a:rPr lang="pt-P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</a:p>
        </p:txBody>
      </p:sp>
      <p:pic>
        <p:nvPicPr>
          <p:cNvPr id="8" name="Picture 2" descr="Imagem relacionada">
            <a:extLst>
              <a:ext uri="{FF2B5EF4-FFF2-40B4-BE49-F238E27FC236}">
                <a16:creationId xmlns:a16="http://schemas.microsoft.com/office/drawing/2014/main" id="{47A28600-AD32-45F3-9FD3-DF4262CFC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271" y1="25895" x2="48542" y2="32000"/>
                        <a14:foregroundMark x1="30938" y1="40316" x2="44271" y2="46105"/>
                        <a14:foregroundMark x1="26042" y1="63895" x2="33646" y2="62842"/>
                        <a14:foregroundMark x1="33646" y1="62842" x2="33646" y2="62842"/>
                        <a14:foregroundMark x1="50625" y1="62105" x2="50938" y2="67053"/>
                        <a14:foregroundMark x1="67917" y1="61053" x2="72292" y2="6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03" y="-99392"/>
            <a:ext cx="1368151" cy="128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486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2DB34-1830-4EAB-A880-B88EF4DC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Roofline</a:t>
            </a:r>
            <a:r>
              <a:rPr lang="pt-P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endParaRPr lang="pt-PT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97402F-F2B5-40C2-B97B-DDB4F9D9F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164" y="2060848"/>
            <a:ext cx="4464496" cy="3968441"/>
          </a:xfrm>
          <a:prstGeom prst="rect">
            <a:avLst/>
          </a:prstGeom>
        </p:spPr>
      </p:pic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7512C790-EFD1-4AB4-B62F-C89271EDA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271" y1="25895" x2="48542" y2="32000"/>
                        <a14:foregroundMark x1="30938" y1="40316" x2="44271" y2="46105"/>
                        <a14:foregroundMark x1="26042" y1="63895" x2="33646" y2="62842"/>
                        <a14:foregroundMark x1="33646" y1="62842" x2="33646" y2="62842"/>
                        <a14:foregroundMark x1="50625" y1="62105" x2="50938" y2="67053"/>
                        <a14:foregroundMark x1="67917" y1="61053" x2="72292" y2="6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03" y="-99392"/>
            <a:ext cx="1368151" cy="128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53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2DB34-1830-4EAB-A880-B88EF4DC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Roofline</a:t>
            </a:r>
            <a:r>
              <a:rPr lang="pt-P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endParaRPr lang="pt-PT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11DEA63-6D70-4FB9-9C5A-02FD53E0D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164" y="2060848"/>
            <a:ext cx="4464496" cy="3968441"/>
          </a:xfrm>
          <a:prstGeom prst="rect">
            <a:avLst/>
          </a:prstGeom>
        </p:spPr>
      </p:pic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5FF7CF9E-9502-400C-B296-51358159C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271" y1="25895" x2="48542" y2="32000"/>
                        <a14:foregroundMark x1="30938" y1="40316" x2="44271" y2="46105"/>
                        <a14:foregroundMark x1="26042" y1="63895" x2="33646" y2="62842"/>
                        <a14:foregroundMark x1="33646" y1="62842" x2="33646" y2="62842"/>
                        <a14:foregroundMark x1="50625" y1="62105" x2="50938" y2="67053"/>
                        <a14:foregroundMark x1="67917" y1="61053" x2="72292" y2="6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03" y="-99392"/>
            <a:ext cx="1368151" cy="128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955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2DB34-1830-4EAB-A880-B88EF4DC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PAPI </a:t>
            </a:r>
            <a:r>
              <a:rPr lang="pt-PT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Counters</a:t>
            </a:r>
            <a:endParaRPr lang="pt-PT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5E7BF40-8ACE-4384-BB82-8D5B145A9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228" y="2780928"/>
            <a:ext cx="3561212" cy="3377408"/>
          </a:xfrm>
          <a:prstGeom prst="rect">
            <a:avLst/>
          </a:prstGeom>
        </p:spPr>
      </p:pic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F887ECF6-DA8F-46AC-8FA0-91FADCA9C27D}"/>
              </a:ext>
            </a:extLst>
          </p:cNvPr>
          <p:cNvSpPr txBox="1">
            <a:spLocks/>
          </p:cNvSpPr>
          <p:nvPr/>
        </p:nvSpPr>
        <p:spPr>
          <a:xfrm>
            <a:off x="8830716" y="6309320"/>
            <a:ext cx="4139951" cy="44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Comando “</a:t>
            </a:r>
            <a:r>
              <a:rPr lang="pt-P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papi_avail</a:t>
            </a:r>
            <a:r>
              <a:rPr lang="pt-P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28B8C43A-4D9B-4E70-85F6-E60AB4BED60B}"/>
              </a:ext>
            </a:extLst>
          </p:cNvPr>
          <p:cNvSpPr txBox="1">
            <a:spLocks/>
          </p:cNvSpPr>
          <p:nvPr/>
        </p:nvSpPr>
        <p:spPr>
          <a:xfrm>
            <a:off x="1988941" y="2060848"/>
            <a:ext cx="8208912" cy="590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PAPI (Performance </a:t>
            </a:r>
            <a:r>
              <a:rPr lang="pt-PT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pt-P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</a:t>
            </a:r>
            <a:r>
              <a:rPr lang="pt-P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Interface) :</a:t>
            </a:r>
            <a:r>
              <a:rPr lang="pt-P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usada para obter métricas de performance (</a:t>
            </a:r>
            <a:r>
              <a:rPr lang="pt-P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intruction</a:t>
            </a:r>
            <a:r>
              <a:rPr lang="pt-P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</a:t>
            </a:r>
            <a:r>
              <a:rPr lang="pt-P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pt-P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clock</a:t>
            </a:r>
            <a:r>
              <a:rPr lang="pt-P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P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cycles</a:t>
            </a:r>
            <a:r>
              <a:rPr lang="pt-P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cache misses…)</a:t>
            </a:r>
          </a:p>
        </p:txBody>
      </p:sp>
      <p:pic>
        <p:nvPicPr>
          <p:cNvPr id="6" name="Picture 2" descr="Imagem relacionada">
            <a:extLst>
              <a:ext uri="{FF2B5EF4-FFF2-40B4-BE49-F238E27FC236}">
                <a16:creationId xmlns:a16="http://schemas.microsoft.com/office/drawing/2014/main" id="{0CC0D9BD-F47C-43AB-A879-C62C0FF57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271" y1="25895" x2="48542" y2="32000"/>
                        <a14:foregroundMark x1="30938" y1="40316" x2="44271" y2="46105"/>
                        <a14:foregroundMark x1="26042" y1="63895" x2="33646" y2="62842"/>
                        <a14:foregroundMark x1="33646" y1="62842" x2="33646" y2="62842"/>
                        <a14:foregroundMark x1="50625" y1="62105" x2="50938" y2="67053"/>
                        <a14:foregroundMark x1="67917" y1="61053" x2="72292" y2="6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03" y="-99392"/>
            <a:ext cx="1368151" cy="128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355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2DB34-1830-4EAB-A880-B88EF4DC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Algoritmos da Multiplicação de Matrizes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DB305C-910B-4C8B-A3C3-586EBC75C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3" y="2356462"/>
            <a:ext cx="3418079" cy="1404779"/>
          </a:xfrm>
          <a:prstGeom prst="rect">
            <a:avLst/>
          </a:prstGeom>
        </p:spPr>
      </p:pic>
      <p:pic>
        <p:nvPicPr>
          <p:cNvPr id="4" name="Picture 2" descr="Imagem relacionada">
            <a:extLst>
              <a:ext uri="{FF2B5EF4-FFF2-40B4-BE49-F238E27FC236}">
                <a16:creationId xmlns:a16="http://schemas.microsoft.com/office/drawing/2014/main" id="{0CC87BD8-0B00-424B-A433-CA0AC6EFD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9271" y1="25895" x2="48542" y2="32000"/>
                        <a14:foregroundMark x1="30938" y1="40316" x2="44271" y2="46105"/>
                        <a14:foregroundMark x1="26042" y1="63895" x2="33646" y2="62842"/>
                        <a14:foregroundMark x1="33646" y1="62842" x2="33646" y2="62842"/>
                        <a14:foregroundMark x1="50625" y1="62105" x2="50938" y2="67053"/>
                        <a14:foregroundMark x1="67917" y1="61053" x2="72292" y2="6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03" y="-99392"/>
            <a:ext cx="1368151" cy="128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728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2DB34-1830-4EAB-A880-B88EF4DC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Algoritmos da Multiplicação de Matrizes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DB305C-910B-4C8B-A3C3-586EBC75C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3" y="2356462"/>
            <a:ext cx="3418079" cy="140477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53BF817-9938-4B9F-A82E-5CD6DF629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452" y="2056097"/>
            <a:ext cx="3096344" cy="2005509"/>
          </a:xfrm>
          <a:prstGeom prst="rect">
            <a:avLst/>
          </a:prstGeom>
        </p:spPr>
      </p:pic>
      <p:pic>
        <p:nvPicPr>
          <p:cNvPr id="6" name="Picture 2" descr="Imagem relacionada">
            <a:extLst>
              <a:ext uri="{FF2B5EF4-FFF2-40B4-BE49-F238E27FC236}">
                <a16:creationId xmlns:a16="http://schemas.microsoft.com/office/drawing/2014/main" id="{1C045E34-F77F-4EB3-B93F-A8BCC81A8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271" y1="25895" x2="48542" y2="32000"/>
                        <a14:foregroundMark x1="30938" y1="40316" x2="44271" y2="46105"/>
                        <a14:foregroundMark x1="26042" y1="63895" x2="33646" y2="62842"/>
                        <a14:foregroundMark x1="33646" y1="62842" x2="33646" y2="62842"/>
                        <a14:foregroundMark x1="50625" y1="62105" x2="50938" y2="67053"/>
                        <a14:foregroundMark x1="67917" y1="61053" x2="72292" y2="6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03" y="-99392"/>
            <a:ext cx="1368151" cy="128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85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2DB34-1830-4EAB-A880-B88EF4DC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Algoritmos da Multiplicação de Matrizes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DB305C-910B-4C8B-A3C3-586EBC75C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3" y="2356462"/>
            <a:ext cx="3418079" cy="140477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53BF817-9938-4B9F-A82E-5CD6DF629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452" y="2056097"/>
            <a:ext cx="3096344" cy="200550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39F174D-10C6-4412-BA76-9D076D18D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413" y="4365103"/>
            <a:ext cx="3549606" cy="1728192"/>
          </a:xfrm>
          <a:prstGeom prst="rect">
            <a:avLst/>
          </a:prstGeom>
        </p:spPr>
      </p:pic>
      <p:pic>
        <p:nvPicPr>
          <p:cNvPr id="7" name="Picture 2" descr="Imagem relacionada">
            <a:extLst>
              <a:ext uri="{FF2B5EF4-FFF2-40B4-BE49-F238E27FC236}">
                <a16:creationId xmlns:a16="http://schemas.microsoft.com/office/drawing/2014/main" id="{7FE6B26B-BA8C-4715-AF5D-A4EDE39C2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9271" y1="25895" x2="48542" y2="32000"/>
                        <a14:foregroundMark x1="30938" y1="40316" x2="44271" y2="46105"/>
                        <a14:foregroundMark x1="26042" y1="63895" x2="33646" y2="62842"/>
                        <a14:foregroundMark x1="33646" y1="62842" x2="33646" y2="62842"/>
                        <a14:foregroundMark x1="50625" y1="62105" x2="50938" y2="67053"/>
                        <a14:foregroundMark x1="67917" y1="61053" x2="72292" y2="63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03" y="-99392"/>
            <a:ext cx="1368151" cy="128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917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únel Digital Azu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94_TF02895261_TF02895261" id="{204FB00E-3B8E-4CA4-A36C-CF8378509EB3}" vid="{CEB1498C-00D4-4364-BA24-901A99AD17C4}"/>
    </a:ext>
  </a:extLst>
</a:theme>
</file>

<file path=ppt/theme/theme2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empresarial com túnel azul digital (ecrã panorâmico)</Template>
  <TotalTime>0</TotalTime>
  <Words>449</Words>
  <Application>Microsoft Office PowerPoint</Application>
  <PresentationFormat>Personalizados</PresentationFormat>
  <Paragraphs>102</Paragraphs>
  <Slides>25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25</vt:i4>
      </vt:variant>
    </vt:vector>
  </HeadingPairs>
  <TitlesOfParts>
    <vt:vector size="29" baseType="lpstr">
      <vt:lpstr>Adobe Caslon Pro</vt:lpstr>
      <vt:lpstr>Arial</vt:lpstr>
      <vt:lpstr>Corbel</vt:lpstr>
      <vt:lpstr>Túnel Digital Azul 16x9</vt:lpstr>
      <vt:lpstr>Arquiteturas Avançadas</vt:lpstr>
      <vt:lpstr>Introdução</vt:lpstr>
      <vt:lpstr>Portátil pessoal</vt:lpstr>
      <vt:lpstr>Roofline Model</vt:lpstr>
      <vt:lpstr>Roofline Model</vt:lpstr>
      <vt:lpstr>PAPI Counters</vt:lpstr>
      <vt:lpstr>Algoritmos da Multiplicação de Matrizes</vt:lpstr>
      <vt:lpstr>Algoritmos da Multiplicação de Matrizes</vt:lpstr>
      <vt:lpstr>Algoritmos da Multiplicação de Matrizes</vt:lpstr>
      <vt:lpstr>Algoritmos da Multiplicação de Matrizes</vt:lpstr>
      <vt:lpstr>Tamanho das Matrizes</vt:lpstr>
      <vt:lpstr>Tamanho das Matrizes</vt:lpstr>
      <vt:lpstr>Tamanho das Matrizes</vt:lpstr>
      <vt:lpstr>Tamanho das Matrizes</vt:lpstr>
      <vt:lpstr>Tamanho das Matrizes</vt:lpstr>
      <vt:lpstr>Tempos de Execução</vt:lpstr>
      <vt:lpstr>Tempos de Execução</vt:lpstr>
      <vt:lpstr>Tempos de Execução</vt:lpstr>
      <vt:lpstr>Operações FP</vt:lpstr>
      <vt:lpstr>Otimização por Blocos</vt:lpstr>
      <vt:lpstr>Vetorização</vt:lpstr>
      <vt:lpstr>Paralelização com OpenMP</vt:lpstr>
      <vt:lpstr>Paralelização com OpenMP</vt:lpstr>
      <vt:lpstr>Conclusões</vt:lpstr>
      <vt:lpstr>Arquiteturas Avançadas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2019-01-26T11:29:00Z</dcterms:created>
  <dcterms:modified xsi:type="dcterms:W3CDTF">2019-01-28T22:21:08Z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